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4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theme/theme5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8" r:id="rId2"/>
    <p:sldMasterId id="2147483696" r:id="rId3"/>
    <p:sldMasterId id="2147483732" r:id="rId4"/>
    <p:sldMasterId id="2147483750" r:id="rId5"/>
  </p:sldMasterIdLst>
  <p:sldIdLst>
    <p:sldId id="258" r:id="rId6"/>
    <p:sldId id="259" r:id="rId7"/>
    <p:sldId id="260" r:id="rId8"/>
    <p:sldId id="261" r:id="rId9"/>
    <p:sldId id="262" r:id="rId10"/>
    <p:sldId id="263" r:id="rId11"/>
    <p:sldId id="264" r:id="rId12"/>
    <p:sldId id="266" r:id="rId13"/>
    <p:sldId id="277" r:id="rId14"/>
    <p:sldId id="278" r:id="rId15"/>
    <p:sldId id="279" r:id="rId16"/>
    <p:sldId id="272" r:id="rId17"/>
    <p:sldId id="280" r:id="rId18"/>
    <p:sldId id="273" r:id="rId19"/>
    <p:sldId id="275" r:id="rId20"/>
    <p:sldId id="276" r:id="rId21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7D37"/>
    <a:srgbClr val="22C5ED"/>
    <a:srgbClr val="F3C7B8"/>
    <a:srgbClr val="EEA78B"/>
    <a:srgbClr val="CD6E30"/>
    <a:srgbClr val="AF5D27"/>
    <a:srgbClr val="F09A3C"/>
    <a:srgbClr val="C15A16"/>
    <a:srgbClr val="813C0F"/>
    <a:srgbClr val="DCB3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tílus és rács nélkül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29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min\Desktop\Hypechat.org%20-%20Dem&#243;%20K&#233;rd&#337;&#237;v%20(v&#225;laszok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Munkaf&#252;zet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Zsombor\Downloads\asd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5">
                  <a:shade val="6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192E-4895-9805-C5BD08AEC56C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192E-4895-9805-C5BD08AEC56C}"/>
              </c:ext>
            </c:extLst>
          </c:dPt>
          <c:dPt>
            <c:idx val="2"/>
            <c:bubble3D val="0"/>
            <c:spPr>
              <a:solidFill>
                <a:schemeClr val="accent5">
                  <a:tint val="65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192E-4895-9805-C5BD08AEC56C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'[Hypechat.org - Demó Kérdőív (válaszok).xlsx]A(z) 1. lapon lévő válaszok'!$B$33:$B$35</c:f>
              <c:strCache>
                <c:ptCount val="3"/>
                <c:pt idx="0">
                  <c:v>Asztali számitógép / Laptop</c:v>
                </c:pt>
                <c:pt idx="1">
                  <c:v>Android Okostelefon</c:v>
                </c:pt>
                <c:pt idx="2">
                  <c:v>Egyéb</c:v>
                </c:pt>
              </c:strCache>
            </c:strRef>
          </c:cat>
          <c:val>
            <c:numRef>
              <c:f>'[Hypechat.org - Demó Kérdőív (válaszok).xlsx]A(z) 1. lapon lévő válaszok'!$C$33:$C$35</c:f>
              <c:numCache>
                <c:formatCode>General</c:formatCode>
                <c:ptCount val="3"/>
                <c:pt idx="0">
                  <c:v>19</c:v>
                </c:pt>
                <c:pt idx="1">
                  <c:v>8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92E-4895-9805-C5BD08AEC56C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hu-HU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tx2">
                  <a:lumMod val="75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E22F-4BDA-9303-451572AF4B6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E22F-4BDA-9303-451572AF4B66}"/>
              </c:ext>
            </c:extLst>
          </c:dPt>
          <c:dLbls>
            <c:dLbl>
              <c:idx val="0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1330" b="1" i="0" u="none" strike="noStrike" kern="1200" spc="0" baseline="0">
                        <a:solidFill>
                          <a:srgbClr val="22C5E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defRPr>
                    </a:pPr>
                    <a:fld id="{1ECAA6BB-D20A-431A-BB1E-675E48841D43}" type="CATEGORYNAME">
                      <a:rPr lang="en-US">
                        <a:solidFill>
                          <a:srgbClr val="22C5ED"/>
                        </a:solidFill>
                      </a:rPr>
                      <a:pPr>
                        <a:defRPr>
                          <a:solidFill>
                            <a:srgbClr val="22C5ED"/>
                          </a:solidFill>
                        </a:defRPr>
                      </a:pPr>
                      <a:t>[KATEGÓRIA NEVE]</a:t>
                    </a:fld>
                    <a:endParaRPr lang="hu-H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none" strike="noStrike" kern="1200" spc="0" baseline="0">
                      <a:solidFill>
                        <a:srgbClr val="22C5ED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+mn-lt"/>
                      <a:ea typeface="+mn-ea"/>
                      <a:cs typeface="+mn-cs"/>
                    </a:defRPr>
                  </a:pPr>
                  <a:endParaRPr lang="hu-HU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E22F-4BDA-9303-451572AF4B66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330" b="1" i="0" u="none" strike="noStrike" kern="1200" spc="0" baseline="0">
                      <a:solidFill>
                        <a:schemeClr val="accent2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+mn-lt"/>
                      <a:ea typeface="+mn-ea"/>
                      <a:cs typeface="+mn-cs"/>
                    </a:defRPr>
                  </a:pPr>
                  <a:endParaRPr lang="hu-HU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E22F-4BDA-9303-451572AF4B6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330" b="1" i="0" u="none" strike="noStrike" kern="1200" spc="0" baseline="0">
                    <a:solidFill>
                      <a:schemeClr val="accent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hu-HU"/>
              </a:p>
            </c:txPr>
            <c:dLblPos val="outEnd"/>
            <c:showLegendKey val="0"/>
            <c:showVal val="0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Munka1!$D$1:$D$2</c:f>
              <c:strCache>
                <c:ptCount val="2"/>
                <c:pt idx="0">
                  <c:v>male</c:v>
                </c:pt>
                <c:pt idx="1">
                  <c:v>female</c:v>
                </c:pt>
              </c:strCache>
            </c:strRef>
          </c:cat>
          <c:val>
            <c:numRef>
              <c:f>Munka1!$E$1:$E$2</c:f>
              <c:numCache>
                <c:formatCode>General</c:formatCode>
                <c:ptCount val="2"/>
                <c:pt idx="0">
                  <c:v>42</c:v>
                </c:pt>
                <c:pt idx="1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22F-4BDA-9303-451572AF4B66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effectLst>
            <a:outerShdw blurRad="38100" dist="38100" dir="2700000" algn="tl">
              <a:srgbClr val="000000">
                <a:alpha val="43137"/>
              </a:srgbClr>
            </a:outerShdw>
          </a:effectLst>
        </a:defRPr>
      </a:pPr>
      <a:endParaRPr lang="hu-H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5">
                  <a:shade val="53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9BAD-4C99-90C4-590BBD40A3B4}"/>
              </c:ext>
            </c:extLst>
          </c:dPt>
          <c:dPt>
            <c:idx val="1"/>
            <c:bubble3D val="0"/>
            <c:spPr>
              <a:solidFill>
                <a:schemeClr val="accent5">
                  <a:shade val="76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9BAD-4C99-90C4-590BBD40A3B4}"/>
              </c:ext>
            </c:extLst>
          </c:dPt>
          <c:dPt>
            <c:idx val="2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9BAD-4C99-90C4-590BBD40A3B4}"/>
              </c:ext>
            </c:extLst>
          </c:dPt>
          <c:dPt>
            <c:idx val="3"/>
            <c:bubble3D val="0"/>
            <c:spPr>
              <a:solidFill>
                <a:schemeClr val="accent5">
                  <a:tint val="77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9BAD-4C99-90C4-590BBD40A3B4}"/>
              </c:ext>
            </c:extLst>
          </c:dPt>
          <c:dPt>
            <c:idx val="4"/>
            <c:bubble3D val="0"/>
            <c:spPr>
              <a:solidFill>
                <a:schemeClr val="accent5">
                  <a:tint val="54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9BAD-4C99-90C4-590BBD40A3B4}"/>
              </c:ext>
            </c:extLst>
          </c:dPt>
          <c:dLbls>
            <c:dLbl>
              <c:idx val="0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000" b="1" i="0" u="none" strike="noStrike" kern="1200" spc="0" baseline="0">
                        <a:solidFill>
                          <a:schemeClr val="accent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64A9EB1-2462-463E-802D-6CCD616EC0C0}" type="CATEGORYNAME">
                      <a:rPr lang="en-US">
                        <a:solidFill>
                          <a:srgbClr val="AF5D27"/>
                        </a:solidFill>
                      </a:rPr>
                      <a:pPr>
                        <a:defRPr>
                          <a:solidFill>
                            <a:schemeClr val="accent2"/>
                          </a:solidFill>
                        </a:defRPr>
                      </a:pPr>
                      <a:t>[KATEGÓRIA NEVE]</a:t>
                    </a:fld>
                    <a:endParaRPr lang="hu-H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hu-HU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9BAD-4C99-90C4-590BBD40A3B4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000" b="1" i="0" u="none" strike="noStrike" kern="1200" spc="0" baseline="0">
                        <a:solidFill>
                          <a:schemeClr val="accent2">
                            <a:shade val="76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61F1950-AF9F-4E2E-AE15-8010D34270A0}" type="CATEGORYNAME">
                      <a:rPr lang="en-US">
                        <a:solidFill>
                          <a:srgbClr val="CD6E30"/>
                        </a:solidFill>
                      </a:rPr>
                      <a:pPr>
                        <a:defRPr>
                          <a:solidFill>
                            <a:schemeClr val="accent2">
                              <a:shade val="76000"/>
                            </a:schemeClr>
                          </a:solidFill>
                        </a:defRPr>
                      </a:pPr>
                      <a:t>[KATEGÓRIA NEVE]</a:t>
                    </a:fld>
                    <a:endParaRPr lang="hu-H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2">
                          <a:shade val="76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hu-HU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9BAD-4C99-90C4-590BBD40A3B4}"/>
                </c:ext>
              </c:extLst>
            </c:dLbl>
            <c:dLbl>
              <c:idx val="2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000" b="1" i="0" u="none" strike="noStrike" kern="1200" spc="0" baseline="0">
                        <a:solidFill>
                          <a:schemeClr val="accent2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BF049E5A-0906-485E-AEAB-972B24B551E8}" type="CATEGORYNAME">
                      <a:rPr lang="en-US">
                        <a:solidFill>
                          <a:srgbClr val="E87D37"/>
                        </a:solidFill>
                      </a:rPr>
                      <a:pPr>
                        <a:defRPr>
                          <a:solidFill>
                            <a:schemeClr val="accent2"/>
                          </a:solidFill>
                        </a:defRPr>
                      </a:pPr>
                      <a:t>[KATEGÓRIA NEVE]</a:t>
                    </a:fld>
                    <a:endParaRPr lang="hu-H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hu-HU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9BAD-4C99-90C4-590BBD40A3B4}"/>
                </c:ext>
              </c:extLst>
            </c:dLbl>
            <c:dLbl>
              <c:idx val="3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000" b="1" i="0" u="none" strike="noStrike" kern="1200" spc="0" baseline="0">
                        <a:solidFill>
                          <a:schemeClr val="accent2">
                            <a:tint val="77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26DDCD32-4521-4AC0-9EDA-B27B540CDBC7}" type="CATEGORYNAME">
                      <a:rPr lang="en-US" dirty="0">
                        <a:solidFill>
                          <a:srgbClr val="EEA78B"/>
                        </a:solidFill>
                      </a:rPr>
                      <a:pPr>
                        <a:defRPr>
                          <a:solidFill>
                            <a:schemeClr val="accent2">
                              <a:tint val="77000"/>
                            </a:schemeClr>
                          </a:solidFill>
                        </a:defRPr>
                      </a:pPr>
                      <a:t>[KATEGÓRIA NEVE]</a:t>
                    </a:fld>
                    <a:endParaRPr lang="hu-H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2">
                          <a:tint val="77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hu-HU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9BAD-4C99-90C4-590BBD40A3B4}"/>
                </c:ext>
              </c:extLst>
            </c:dLbl>
            <c:dLbl>
              <c:idx val="4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000" b="1" i="0" u="none" strike="noStrike" kern="1200" spc="0" baseline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831953B-C65F-42A7-962F-F157FD0BD401}" type="CATEGORYNAME">
                      <a:rPr lang="en-US">
                        <a:solidFill>
                          <a:srgbClr val="F3C7B8"/>
                        </a:solidFill>
                      </a:rPr>
                      <a:pPr>
                        <a:defRPr>
                          <a:solidFill>
                            <a:schemeClr val="accent1"/>
                          </a:solidFill>
                        </a:defRPr>
                      </a:pPr>
                      <a:t>[KATEGÓRIA NEVE]</a:t>
                    </a:fld>
                    <a:endParaRPr lang="hu-H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hu-HU"/>
                </a:p>
              </c:txPr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9BAD-4C99-90C4-590BBD40A3B4}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Munka1!$A$1:$A$5</c:f>
              <c:strCache>
                <c:ptCount val="5"/>
                <c:pt idx="0">
                  <c:v>HTML</c:v>
                </c:pt>
                <c:pt idx="1">
                  <c:v>Java</c:v>
                </c:pt>
                <c:pt idx="2">
                  <c:v>CSS</c:v>
                </c:pt>
                <c:pt idx="3">
                  <c:v>JavaScript</c:v>
                </c:pt>
                <c:pt idx="4">
                  <c:v>Python</c:v>
                </c:pt>
              </c:strCache>
            </c:strRef>
          </c:cat>
          <c:val>
            <c:numRef>
              <c:f>Munka1!$B$1:$B$5</c:f>
              <c:numCache>
                <c:formatCode>0.0%</c:formatCode>
                <c:ptCount val="5"/>
                <c:pt idx="0">
                  <c:v>0.30499999999999999</c:v>
                </c:pt>
                <c:pt idx="1">
                  <c:v>0.26</c:v>
                </c:pt>
                <c:pt idx="2">
                  <c:v>0.25800000000000001</c:v>
                </c:pt>
                <c:pt idx="3">
                  <c:v>0.158</c:v>
                </c:pt>
                <c:pt idx="4">
                  <c:v>1.9E-2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BAD-4C99-90C4-590BBD40A3B4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cs:styleClr val="auto"/>
    </cs:fontRef>
    <cs:defRPr sz="100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4654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2117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9883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805582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74038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798184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340490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43158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20085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36010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6170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01579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DB95D13E-1B3F-C4E2-D3EB-64B7E326A6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0"/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6557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51519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22926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24819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469768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729816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998312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837511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00406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1723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DB95D13E-1B3F-C4E2-D3EB-64B7E326A6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9687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83268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2718471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964356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86924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797354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744827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485126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DB95D13E-1B3F-C4E2-D3EB-64B7E326A6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69692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21722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986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305259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065278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550086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612094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10397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395677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881172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462199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329765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6638604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7715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562055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997123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987887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80367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133632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DB95D13E-1B3F-C4E2-D3EB-64B7E326A6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0"/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74160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21757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417278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444891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175777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9652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429942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152333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032339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530352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7109330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251048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6271039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855816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335768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1705632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609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6833676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459755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DB95D13E-1B3F-C4E2-D3EB-64B7E326A6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0"/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03410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473666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27123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397778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04746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1627412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8510801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001334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3662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7458471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82180438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8186618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74639828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6518527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383327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5728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9506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4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63.xml"/><Relationship Id="rId17" Type="http://schemas.openxmlformats.org/officeDocument/2006/relationships/slideLayout" Target="../slideLayouts/slideLayout68.xml"/><Relationship Id="rId2" Type="http://schemas.openxmlformats.org/officeDocument/2006/relationships/slideLayout" Target="../slideLayouts/slideLayout53.xml"/><Relationship Id="rId16" Type="http://schemas.openxmlformats.org/officeDocument/2006/relationships/slideLayout" Target="../slideLayouts/slideLayout67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62.xml"/><Relationship Id="rId5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1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6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13" Type="http://schemas.openxmlformats.org/officeDocument/2006/relationships/slideLayout" Target="../slideLayouts/slideLayout81.xml"/><Relationship Id="rId18" Type="http://schemas.openxmlformats.org/officeDocument/2006/relationships/theme" Target="../theme/theme5.xml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slideLayout" Target="../slideLayouts/slideLayout80.xml"/><Relationship Id="rId17" Type="http://schemas.openxmlformats.org/officeDocument/2006/relationships/slideLayout" Target="../slideLayouts/slideLayout85.xml"/><Relationship Id="rId2" Type="http://schemas.openxmlformats.org/officeDocument/2006/relationships/slideLayout" Target="../slideLayouts/slideLayout70.xml"/><Relationship Id="rId16" Type="http://schemas.openxmlformats.org/officeDocument/2006/relationships/slideLayout" Target="../slideLayouts/slideLayout84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5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78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14" Type="http://schemas.openxmlformats.org/officeDocument/2006/relationships/slideLayout" Target="../slideLayouts/slideLayout8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rgbClr val="EFC865"/>
            </a:gs>
            <a:gs pos="100000">
              <a:srgbClr val="8E5D06"/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Kép 13" descr="A képen sötét látható&#10;&#10;Automatikusan generált leírás">
            <a:extLst>
              <a:ext uri="{FF2B5EF4-FFF2-40B4-BE49-F238E27FC236}">
                <a16:creationId xmlns:a16="http://schemas.microsoft.com/office/drawing/2014/main" id="{FF697859-9AD0-2EA8-B435-31D56244CBB7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alphaModFix amt="50000"/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sharpenSoften amount="-20000"/>
                    </a14:imgEffect>
                    <a14:imgEffect>
                      <a14:saturation sat="80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08020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rgbClr val="EFC865"/>
            </a:gs>
            <a:gs pos="100000">
              <a:srgbClr val="8E5D06"/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Kép 13" descr="A képen sötét látható&#10;&#10;Automatikusan generált leírás">
            <a:extLst>
              <a:ext uri="{FF2B5EF4-FFF2-40B4-BE49-F238E27FC236}">
                <a16:creationId xmlns:a16="http://schemas.microsoft.com/office/drawing/2014/main" id="{FF697859-9AD0-2EA8-B435-31D56244CBB7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96232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rgbClr val="EFC865"/>
            </a:gs>
            <a:gs pos="100000">
              <a:srgbClr val="8E5D06"/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Kép 13" descr="A képen sötét látható&#10;&#10;Automatikusan generált leírás">
            <a:extLst>
              <a:ext uri="{FF2B5EF4-FFF2-40B4-BE49-F238E27FC236}">
                <a16:creationId xmlns:a16="http://schemas.microsoft.com/office/drawing/2014/main" id="{FF697859-9AD0-2EA8-B435-31D56244CBB7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alphaModFix amt="50000"/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sharpenSoften amount="-20000"/>
                    </a14:imgEffect>
                    <a14:imgEffect>
                      <a14:saturation sat="80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02688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rgbClr val="EFC865"/>
            </a:gs>
            <a:gs pos="100000">
              <a:srgbClr val="8E5D06"/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Kép 13" descr="A képen sötét látható&#10;&#10;Automatikusan generált leírás">
            <a:extLst>
              <a:ext uri="{FF2B5EF4-FFF2-40B4-BE49-F238E27FC236}">
                <a16:creationId xmlns:a16="http://schemas.microsoft.com/office/drawing/2014/main" id="{FF697859-9AD0-2EA8-B435-31D56244CBB7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96255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rgbClr val="EFC865"/>
            </a:gs>
            <a:gs pos="100000">
              <a:srgbClr val="8E5D06"/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Kép 13" descr="A képen sötét látható&#10;&#10;Automatikusan generált leírás">
            <a:extLst>
              <a:ext uri="{FF2B5EF4-FFF2-40B4-BE49-F238E27FC236}">
                <a16:creationId xmlns:a16="http://schemas.microsoft.com/office/drawing/2014/main" id="{FF697859-9AD0-2EA8-B435-31D56244CBB7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51984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microsoft.com/office/2007/relationships/hdphoto" Target="../media/hdphoto1.wdp"/><Relationship Id="rId7" Type="http://schemas.openxmlformats.org/officeDocument/2006/relationships/image" Target="../media/image2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1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4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2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1.xml"/><Relationship Id="rId6" Type="http://schemas.openxmlformats.org/officeDocument/2006/relationships/chart" Target="../charts/chart1.xml"/><Relationship Id="rId5" Type="http://schemas.openxmlformats.org/officeDocument/2006/relationships/image" Target="../media/image28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1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1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2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hdphoto" Target="../media/hdphoto1.wdp"/><Relationship Id="rId7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7.xml"/><Relationship Id="rId6" Type="http://schemas.openxmlformats.org/officeDocument/2006/relationships/hyperlink" Target="http://142.93.137.65:8080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7.xml"/><Relationship Id="rId5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D92EA9E-1183-F57D-C5A0-40EDF11D6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799" y="313256"/>
            <a:ext cx="8534401" cy="209550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Dusza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workshop 2022-23</a:t>
            </a:r>
            <a:b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en-US" sz="4400" b="1" dirty="0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k</a:t>
            </a:r>
            <a:r>
              <a:rPr lang="hu-HU" sz="4400" b="1" cap="none" dirty="0" err="1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ap</a:t>
            </a:r>
            <a:r>
              <a:rPr lang="en-US" sz="4400" b="1" dirty="0" err="1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os</a:t>
            </a:r>
            <a:endParaRPr lang="hu-HU" sz="4400" b="1" dirty="0">
              <a:solidFill>
                <a:srgbClr val="F09A3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F54F6B1-958C-FB69-3F9E-0A6CD83CD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4442" y="5753819"/>
            <a:ext cx="3351513" cy="940279"/>
          </a:xfrm>
        </p:spPr>
        <p:txBody>
          <a:bodyPr>
            <a:normAutofit/>
          </a:bodyPr>
          <a:lstStyle/>
          <a:p>
            <a:pPr>
              <a:spcAft>
                <a:spcPts val="0"/>
              </a:spcAft>
            </a:pPr>
            <a:r>
              <a:rPr lang="hu-HU" sz="2400" b="1" dirty="0">
                <a:solidFill>
                  <a:srgbClr val="DC9230"/>
                </a:solidFill>
              </a:rPr>
              <a:t>Miskolci „finálé”</a:t>
            </a:r>
            <a:endParaRPr lang="hu-HU" sz="2400" dirty="0">
              <a:solidFill>
                <a:srgbClr val="DC923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rgbClr val="DC9230"/>
                </a:solidFill>
              </a:rPr>
              <a:t>202</a:t>
            </a:r>
            <a:r>
              <a:rPr lang="hu-HU" sz="2400" dirty="0">
                <a:solidFill>
                  <a:srgbClr val="DC9230"/>
                </a:solidFill>
              </a:rPr>
              <a:t>3</a:t>
            </a:r>
            <a:r>
              <a:rPr lang="en-US" sz="2400" dirty="0">
                <a:solidFill>
                  <a:srgbClr val="DC9230"/>
                </a:solidFill>
              </a:rPr>
              <a:t>.</a:t>
            </a:r>
            <a:r>
              <a:rPr lang="hu-HU" sz="2400" dirty="0">
                <a:solidFill>
                  <a:srgbClr val="DC9230"/>
                </a:solidFill>
              </a:rPr>
              <a:t>03</a:t>
            </a:r>
            <a:r>
              <a:rPr lang="en-US" sz="2400" dirty="0">
                <a:solidFill>
                  <a:srgbClr val="DC9230"/>
                </a:solidFill>
              </a:rPr>
              <a:t>.</a:t>
            </a:r>
            <a:r>
              <a:rPr lang="hu-HU" sz="2400" dirty="0">
                <a:solidFill>
                  <a:srgbClr val="DC9230"/>
                </a:solidFill>
              </a:rPr>
              <a:t>11</a:t>
            </a:r>
          </a:p>
        </p:txBody>
      </p:sp>
      <p:sp>
        <p:nvSpPr>
          <p:cNvPr id="4" name="Szöveg helye 2">
            <a:extLst>
              <a:ext uri="{FF2B5EF4-FFF2-40B4-BE49-F238E27FC236}">
                <a16:creationId xmlns:a16="http://schemas.microsoft.com/office/drawing/2014/main" id="{3100A255-2EE4-0C85-BF63-9DC25086D208}"/>
              </a:ext>
            </a:extLst>
          </p:cNvPr>
          <p:cNvSpPr txBox="1">
            <a:spLocks/>
          </p:cNvSpPr>
          <p:nvPr/>
        </p:nvSpPr>
        <p:spPr>
          <a:xfrm>
            <a:off x="9618661" y="5393531"/>
            <a:ext cx="2573339" cy="16192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prstClr val="white"/>
              </a:buClr>
              <a:buSzPct val="80000"/>
              <a:buFont typeface="Wingdings 3" panose="05040102010807070707" pitchFamily="18" charset="2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Kiss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Péter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Magyarcsik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Dávid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Nagy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Balázs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Tóth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Dávid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Török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Zsombor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DC923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9" name="Kép 8" descr="A képen szöveg látható&#10;&#10;Automatikusan generált leírás">
            <a:extLst>
              <a:ext uri="{FF2B5EF4-FFF2-40B4-BE49-F238E27FC236}">
                <a16:creationId xmlns:a16="http://schemas.microsoft.com/office/drawing/2014/main" id="{892E69C2-1419-9742-B048-E07CF9F38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380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Kép 22" descr="A képen sötét látható&#10;&#10;Automatikusan generált leírás">
            <a:extLst>
              <a:ext uri="{FF2B5EF4-FFF2-40B4-BE49-F238E27FC236}">
                <a16:creationId xmlns:a16="http://schemas.microsoft.com/office/drawing/2014/main" id="{655A037D-DFFC-9530-BCC3-025E2A047D9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3000"/>
                    </a14:imgEffect>
                    <a14:imgEffect>
                      <a14:brightnessContrast bright="-2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9743"/>
            <a:ext cx="12192000" cy="6858000"/>
          </a:xfrm>
          <a:prstGeom prst="rect">
            <a:avLst/>
          </a:prstGeom>
          <a:effectLst/>
        </p:spPr>
      </p:pic>
      <p:pic>
        <p:nvPicPr>
          <p:cNvPr id="3" name="Kép 2" descr="A képen szöveg látható&#10;&#10;Automatikusan generált leírás">
            <a:extLst>
              <a:ext uri="{FF2B5EF4-FFF2-40B4-BE49-F238E27FC236}">
                <a16:creationId xmlns:a16="http://schemas.microsoft.com/office/drawing/2014/main" id="{41B76311-497B-C932-155F-39ACED74E1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32350" y="5139461"/>
            <a:ext cx="1864519" cy="1866900"/>
          </a:xfrm>
          <a:prstGeom prst="rect">
            <a:avLst/>
          </a:prstGeom>
        </p:spPr>
      </p:pic>
      <p:sp>
        <p:nvSpPr>
          <p:cNvPr id="5" name="Cím 1">
            <a:extLst>
              <a:ext uri="{FF2B5EF4-FFF2-40B4-BE49-F238E27FC236}">
                <a16:creationId xmlns:a16="http://schemas.microsoft.com/office/drawing/2014/main" id="{6ADC59F2-0BB4-6EF0-8FCD-78BDE3014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361" y="283099"/>
            <a:ext cx="9597278" cy="707886"/>
          </a:xfr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0"/>
              </a:spcBef>
            </a:pPr>
            <a:r>
              <a:rPr lang="hu-HU" sz="4000" b="1" dirty="0">
                <a:ln>
                  <a:noFill/>
                </a:ln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+mn-ea"/>
                <a:cs typeface="+mn-cs"/>
              </a:rPr>
              <a:t>CSAPATON BELÜLI MUNKAMEGOSZTÁS</a:t>
            </a:r>
          </a:p>
        </p:txBody>
      </p:sp>
      <p:sp>
        <p:nvSpPr>
          <p:cNvPr id="9" name="Szöveg helye 2">
            <a:extLst>
              <a:ext uri="{FF2B5EF4-FFF2-40B4-BE49-F238E27FC236}">
                <a16:creationId xmlns:a16="http://schemas.microsoft.com/office/drawing/2014/main" id="{3312BA5B-1DD3-39BE-C005-AB5F31AFF0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9729" y="1276132"/>
            <a:ext cx="9078912" cy="512445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>
                <a:solidFill>
                  <a:schemeClr val="tx1"/>
                </a:solidFill>
              </a:rPr>
              <a:t>Kiss P</a:t>
            </a:r>
            <a:r>
              <a:rPr lang="hu-HU" sz="2800" b="1" dirty="0">
                <a:solidFill>
                  <a:schemeClr val="tx1"/>
                </a:solidFill>
              </a:rPr>
              <a:t>é</a:t>
            </a:r>
            <a:r>
              <a:rPr lang="en-US" sz="2800" b="1" dirty="0">
                <a:solidFill>
                  <a:schemeClr val="tx1"/>
                </a:solidFill>
              </a:rPr>
              <a:t>t</a:t>
            </a:r>
            <a:r>
              <a:rPr lang="hu-HU" sz="2800" b="1" dirty="0" err="1">
                <a:solidFill>
                  <a:schemeClr val="tx1"/>
                </a:solidFill>
              </a:rPr>
              <a:t>er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– Frontend &amp; </a:t>
            </a:r>
            <a:r>
              <a:rPr lang="en-US" sz="2800" dirty="0" err="1">
                <a:solidFill>
                  <a:schemeClr val="tx1"/>
                </a:solidFill>
              </a:rPr>
              <a:t>Adatbázis</a:t>
            </a:r>
            <a:endParaRPr lang="en-US" sz="28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 err="1">
                <a:solidFill>
                  <a:schemeClr val="tx1"/>
                </a:solidFill>
              </a:rPr>
              <a:t>Magyarcsik</a:t>
            </a:r>
            <a:r>
              <a:rPr lang="en-US" sz="2800" b="1" dirty="0">
                <a:solidFill>
                  <a:schemeClr val="tx1"/>
                </a:solidFill>
              </a:rPr>
              <a:t> Dávid </a:t>
            </a:r>
            <a:r>
              <a:rPr lang="en-US" sz="2800" dirty="0">
                <a:solidFill>
                  <a:schemeClr val="tx1"/>
                </a:solidFill>
              </a:rPr>
              <a:t>– Design, Frontend &amp; Backend</a:t>
            </a:r>
          </a:p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>
                <a:solidFill>
                  <a:schemeClr val="tx1"/>
                </a:solidFill>
              </a:rPr>
              <a:t>Nagy </a:t>
            </a:r>
            <a:r>
              <a:rPr lang="en-US" sz="2800" b="1" dirty="0" err="1">
                <a:solidFill>
                  <a:schemeClr val="tx1"/>
                </a:solidFill>
              </a:rPr>
              <a:t>Balázs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– Frontend</a:t>
            </a:r>
          </a:p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>
                <a:solidFill>
                  <a:schemeClr val="tx1"/>
                </a:solidFill>
              </a:rPr>
              <a:t>Tóth Dávid </a:t>
            </a:r>
            <a:r>
              <a:rPr lang="en-US" sz="2800" dirty="0">
                <a:solidFill>
                  <a:schemeClr val="tx1"/>
                </a:solidFill>
              </a:rPr>
              <a:t>– </a:t>
            </a:r>
            <a:r>
              <a:rPr lang="en-US" sz="2800" dirty="0" err="1">
                <a:solidFill>
                  <a:schemeClr val="tx1"/>
                </a:solidFill>
              </a:rPr>
              <a:t>Adatbázis</a:t>
            </a:r>
            <a:r>
              <a:rPr lang="en-US" sz="2800" dirty="0">
                <a:solidFill>
                  <a:schemeClr val="tx1"/>
                </a:solidFill>
              </a:rPr>
              <a:t>, Backend &amp; Frontend</a:t>
            </a:r>
          </a:p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 err="1">
                <a:solidFill>
                  <a:schemeClr val="tx1"/>
                </a:solidFill>
              </a:rPr>
              <a:t>Török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b="1" dirty="0" err="1">
                <a:solidFill>
                  <a:schemeClr val="tx1"/>
                </a:solidFill>
              </a:rPr>
              <a:t>Zsombor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– </a:t>
            </a:r>
            <a:r>
              <a:rPr lang="en-US" sz="2800" dirty="0" err="1">
                <a:solidFill>
                  <a:schemeClr val="tx1"/>
                </a:solidFill>
              </a:rPr>
              <a:t>Adatbázis</a:t>
            </a:r>
            <a:r>
              <a:rPr lang="en-US" sz="2800" dirty="0">
                <a:solidFill>
                  <a:schemeClr val="tx1"/>
                </a:solidFill>
              </a:rPr>
              <a:t> &amp; Backend</a:t>
            </a:r>
            <a:endParaRPr lang="hu-HU" sz="2800" dirty="0">
              <a:solidFill>
                <a:schemeClr val="tx1"/>
              </a:solidFill>
            </a:endParaRPr>
          </a:p>
        </p:txBody>
      </p:sp>
      <p:pic>
        <p:nvPicPr>
          <p:cNvPr id="11" name="Picture 2" descr="Logo Html Html5 - Free image on Pixabay">
            <a:extLst>
              <a:ext uri="{FF2B5EF4-FFF2-40B4-BE49-F238E27FC236}">
                <a16:creationId xmlns:a16="http://schemas.microsoft.com/office/drawing/2014/main" id="{C8546AA5-485E-BD21-B296-5C0991BC8B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9509" y="1400301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0" descr="Official MariaDB Logos | MariaDB">
            <a:extLst>
              <a:ext uri="{FF2B5EF4-FFF2-40B4-BE49-F238E27FC236}">
                <a16:creationId xmlns:a16="http://schemas.microsoft.com/office/drawing/2014/main" id="{09CF96DE-4EA7-2BCE-9CFD-31772E7219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4699" y="1413723"/>
            <a:ext cx="662501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4" descr="illustrator logo and symbol, meaning, history, PNG">
            <a:extLst>
              <a:ext uri="{FF2B5EF4-FFF2-40B4-BE49-F238E27FC236}">
                <a16:creationId xmlns:a16="http://schemas.microsoft.com/office/drawing/2014/main" id="{5F94FB37-A0E8-98E0-17D9-3356BDE2BF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0994" y="2424357"/>
            <a:ext cx="864375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Logo Html Html5 - Free image on Pixabay">
            <a:extLst>
              <a:ext uri="{FF2B5EF4-FFF2-40B4-BE49-F238E27FC236}">
                <a16:creationId xmlns:a16="http://schemas.microsoft.com/office/drawing/2014/main" id="{F17BACE8-16FC-B763-4D96-83EAC64723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5369" y="2424357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483205FD-5AAB-11AB-E4FC-A93CA4F45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0692097" y="2424357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Logo Html Html5 - Free image on Pixabay">
            <a:extLst>
              <a:ext uri="{FF2B5EF4-FFF2-40B4-BE49-F238E27FC236}">
                <a16:creationId xmlns:a16="http://schemas.microsoft.com/office/drawing/2014/main" id="{31EDF41E-836B-EC65-DD97-B81D2240CB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9185" y="3460728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0" descr="Official MariaDB Logos | MariaDB">
            <a:extLst>
              <a:ext uri="{FF2B5EF4-FFF2-40B4-BE49-F238E27FC236}">
                <a16:creationId xmlns:a16="http://schemas.microsoft.com/office/drawing/2014/main" id="{B182E57C-6712-CC69-1D6F-32F88E6ADF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8493" y="4463247"/>
            <a:ext cx="662501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>
            <a:extLst>
              <a:ext uri="{FF2B5EF4-FFF2-40B4-BE49-F238E27FC236}">
                <a16:creationId xmlns:a16="http://schemas.microsoft.com/office/drawing/2014/main" id="{CECB1591-4481-3606-C656-A1C175C6D8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396621" y="4463247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Logo Html Html5 - Free image on Pixabay">
            <a:extLst>
              <a:ext uri="{FF2B5EF4-FFF2-40B4-BE49-F238E27FC236}">
                <a16:creationId xmlns:a16="http://schemas.microsoft.com/office/drawing/2014/main" id="{ACFA312C-116C-99EB-4CF4-B65ABA40B9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4268" y="4463247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0" descr="Official MariaDB Logos | MariaDB">
            <a:extLst>
              <a:ext uri="{FF2B5EF4-FFF2-40B4-BE49-F238E27FC236}">
                <a16:creationId xmlns:a16="http://schemas.microsoft.com/office/drawing/2014/main" id="{2A4E8B94-903F-0AFC-3326-A43B3BBFC4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7528" y="5532911"/>
            <a:ext cx="662501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>
            <a:extLst>
              <a:ext uri="{FF2B5EF4-FFF2-40B4-BE49-F238E27FC236}">
                <a16:creationId xmlns:a16="http://schemas.microsoft.com/office/drawing/2014/main" id="{FD133AF1-6025-42B2-ADDB-BB03D1A407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47542" y="5532911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62323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Kép 22" descr="A képen sötét látható&#10;&#10;Automatikusan generált leírás">
            <a:extLst>
              <a:ext uri="{FF2B5EF4-FFF2-40B4-BE49-F238E27FC236}">
                <a16:creationId xmlns:a16="http://schemas.microsoft.com/office/drawing/2014/main" id="{655A037D-DFFC-9530-BCC3-025E2A047D9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3000"/>
                    </a14:imgEffect>
                    <a14:imgEffect>
                      <a14:brightnessContrast bright="-2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9743"/>
            <a:ext cx="12192000" cy="6858000"/>
          </a:xfrm>
          <a:prstGeom prst="rect">
            <a:avLst/>
          </a:prstGeom>
          <a:effectLst/>
        </p:spPr>
      </p:pic>
      <p:sp>
        <p:nvSpPr>
          <p:cNvPr id="10" name="Cím 1">
            <a:extLst>
              <a:ext uri="{FF2B5EF4-FFF2-40B4-BE49-F238E27FC236}">
                <a16:creationId xmlns:a16="http://schemas.microsoft.com/office/drawing/2014/main" id="{976BDACF-98DC-C09A-1314-B9590515F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81" y="0"/>
            <a:ext cx="11092834" cy="1529697"/>
          </a:xfrm>
        </p:spPr>
        <p:txBody>
          <a:bodyPr>
            <a:normAutofit/>
          </a:bodyPr>
          <a:lstStyle/>
          <a:p>
            <a:pPr algn="ctr"/>
            <a:r>
              <a:rPr lang="en-US" sz="4400" b="1" spc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Technology stack</a:t>
            </a:r>
            <a:endParaRPr lang="hu-HU" sz="4400" b="1" spc="1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2" name="Kép 21">
            <a:extLst>
              <a:ext uri="{FF2B5EF4-FFF2-40B4-BE49-F238E27FC236}">
                <a16:creationId xmlns:a16="http://schemas.microsoft.com/office/drawing/2014/main" id="{B49F9BAB-28E5-5013-09F8-E64456A77F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041" y="1427148"/>
            <a:ext cx="8847914" cy="497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97973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FEB5975-9426-3372-8C1F-93199C2A0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781"/>
            <a:ext cx="12192000" cy="668039"/>
          </a:xfrm>
          <a:prstGeom prst="rect">
            <a:avLst/>
          </a:prstGeom>
        </p:spPr>
      </p:pic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9764" y="5102428"/>
            <a:ext cx="1864519" cy="1866900"/>
          </a:xfrm>
          <a:prstGeom prst="rect">
            <a:avLst/>
          </a:prstGeom>
        </p:spPr>
      </p:pic>
      <p:sp>
        <p:nvSpPr>
          <p:cNvPr id="28" name="Szövegdoboz 27">
            <a:extLst>
              <a:ext uri="{FF2B5EF4-FFF2-40B4-BE49-F238E27FC236}">
                <a16:creationId xmlns:a16="http://schemas.microsoft.com/office/drawing/2014/main" id="{6BE33210-B3B5-C4FA-84D7-E5AED1ECE9B4}"/>
              </a:ext>
            </a:extLst>
          </p:cNvPr>
          <p:cNvSpPr txBox="1"/>
          <p:nvPr/>
        </p:nvSpPr>
        <p:spPr>
          <a:xfrm>
            <a:off x="0" y="174408"/>
            <a:ext cx="122143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4000" b="1" i="0" u="none" strike="noStrike" kern="1200" cap="all" spc="0" normalizeH="0" noProof="0" dirty="0">
                <a:ln>
                  <a:noFill/>
                </a:ln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rebuchet MS" panose="020B0603020202020204" pitchFamily="34" charset="0"/>
                <a:ea typeface="+mn-ea"/>
                <a:cs typeface="+mn-cs"/>
              </a:rPr>
              <a:t>Funkciók összevetése </a:t>
            </a:r>
            <a:r>
              <a:rPr kumimoji="0" lang="hu-HU" sz="4000" b="1" i="0" u="none" strike="noStrike" kern="1200" cap="all" spc="0" normalizeH="0" noProof="0" dirty="0" err="1">
                <a:ln>
                  <a:noFill/>
                </a:ln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rebuchet MS" panose="020B0603020202020204" pitchFamily="34" charset="0"/>
                <a:ea typeface="+mn-ea"/>
                <a:cs typeface="+mn-cs"/>
              </a:rPr>
              <a:t>demónként</a:t>
            </a:r>
            <a:endParaRPr kumimoji="0" lang="hu-HU" sz="4000" b="0" i="0" u="none" strike="noStrike" kern="1200" cap="all" spc="0" normalizeH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20" name="Kép 19">
            <a:extLst>
              <a:ext uri="{FF2B5EF4-FFF2-40B4-BE49-F238E27FC236}">
                <a16:creationId xmlns:a16="http://schemas.microsoft.com/office/drawing/2014/main" id="{37238BCB-15EC-DC63-B72F-C56447462C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"/>
          <a:stretch/>
        </p:blipFill>
        <p:spPr>
          <a:xfrm>
            <a:off x="2077624" y="882294"/>
            <a:ext cx="7845233" cy="5639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69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FEB5975-9426-3372-8C1F-93199C2A0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781"/>
            <a:ext cx="12192000" cy="668039"/>
          </a:xfrm>
          <a:prstGeom prst="rect">
            <a:avLst/>
          </a:prstGeom>
        </p:spPr>
      </p:pic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9764" y="5102428"/>
            <a:ext cx="1864519" cy="18669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14D74620-D0D8-BE87-B5C6-F042A8231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537" y="374232"/>
            <a:ext cx="11026925" cy="769441"/>
          </a:xfr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0"/>
              </a:spcBef>
            </a:pPr>
            <a:r>
              <a:rPr lang="en-US" sz="4400" b="1" dirty="0" err="1">
                <a:ln>
                  <a:noFill/>
                </a:ln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+mn-ea"/>
                <a:cs typeface="+mn-cs"/>
              </a:rPr>
              <a:t>Személyes</a:t>
            </a:r>
            <a:r>
              <a:rPr lang="en-US" sz="4400" b="1" dirty="0">
                <a:ln>
                  <a:noFill/>
                </a:ln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+mn-ea"/>
                <a:cs typeface="+mn-cs"/>
              </a:rPr>
              <a:t> meeting </a:t>
            </a:r>
            <a:r>
              <a:rPr lang="hu-HU" sz="4400" b="1" dirty="0" err="1">
                <a:ln>
                  <a:noFill/>
                </a:ln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+mn-ea"/>
                <a:cs typeface="+mn-cs"/>
              </a:rPr>
              <a:t>MENtorunkkal</a:t>
            </a:r>
            <a:endParaRPr lang="hu-HU" sz="4400" b="1" dirty="0">
              <a:ln>
                <a:noFill/>
              </a:ln>
              <a:solidFill>
                <a:srgbClr val="F09A3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  <a:ea typeface="+mn-ea"/>
              <a:cs typeface="+mn-cs"/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285272E2-3286-543E-9E22-2053382258B1}"/>
              </a:ext>
            </a:extLst>
          </p:cNvPr>
          <p:cNvSpPr txBox="1"/>
          <p:nvPr/>
        </p:nvSpPr>
        <p:spPr>
          <a:xfrm>
            <a:off x="384946" y="1368966"/>
            <a:ext cx="11562075" cy="3521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spcAft>
                <a:spcPts val="1800"/>
              </a:spcAft>
            </a:pPr>
            <a:r>
              <a:rPr lang="hu-HU" sz="3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Mivel </a:t>
            </a:r>
            <a:r>
              <a:rPr lang="hu-HU" sz="3000" b="1" u="sng" dirty="0">
                <a:solidFill>
                  <a:srgbClr val="E87D3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foglalkoztunk</a:t>
            </a:r>
            <a:r>
              <a:rPr lang="hu-HU" sz="3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és miket </a:t>
            </a:r>
            <a:r>
              <a:rPr lang="hu-HU" sz="3000" b="1" u="sng" dirty="0">
                <a:solidFill>
                  <a:srgbClr val="E87D3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sajátítottunk</a:t>
            </a:r>
            <a:r>
              <a:rPr lang="hu-HU" sz="3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3000" b="1" u="sng" dirty="0">
                <a:solidFill>
                  <a:srgbClr val="E87D3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el</a:t>
            </a:r>
            <a:r>
              <a:rPr lang="hu-HU" sz="3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a meeting során?</a:t>
            </a:r>
            <a:endParaRPr lang="en-US" sz="30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Weboldal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host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olása</a:t>
            </a:r>
            <a:r>
              <a:rPr lang="hu-H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28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DigitalOcean</a:t>
            </a:r>
            <a:r>
              <a:rPr lang="hu-H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-ön keresztül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Python script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létrehozása</a:t>
            </a:r>
            <a:r>
              <a:rPr lang="hu-H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a </a:t>
            </a:r>
            <a:r>
              <a:rPr lang="hu-H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hostolt</a:t>
            </a:r>
            <a:r>
              <a:rPr lang="hu-H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szerverünkön futó </a:t>
            </a:r>
            <a:r>
              <a:rPr lang="hu-HU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.JAR </a:t>
            </a:r>
            <a:r>
              <a:rPr lang="hu-H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file újraindításához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                </a:t>
            </a:r>
            <a:r>
              <a:rPr lang="hu-H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„</a:t>
            </a:r>
            <a:r>
              <a:rPr lang="hu-HU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skillek</a:t>
            </a:r>
            <a:r>
              <a:rPr lang="hu-H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” elsajátítása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0BF6B729-DDDC-46E6-9853-9FEEDFE0A4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314126" y="4249122"/>
            <a:ext cx="1796776" cy="641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The Python Logo | Python Software Foundation">
            <a:extLst>
              <a:ext uri="{FF2B5EF4-FFF2-40B4-BE49-F238E27FC236}">
                <a16:creationId xmlns:a16="http://schemas.microsoft.com/office/drawing/2014/main" id="{3556B3AA-903C-E3BB-3D6E-30D66B6BCF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795"/>
          <a:stretch/>
        </p:blipFill>
        <p:spPr bwMode="auto">
          <a:xfrm>
            <a:off x="4040082" y="3639138"/>
            <a:ext cx="590730" cy="609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Server - Free technology icons">
            <a:extLst>
              <a:ext uri="{FF2B5EF4-FFF2-40B4-BE49-F238E27FC236}">
                <a16:creationId xmlns:a16="http://schemas.microsoft.com/office/drawing/2014/main" id="{F241978C-3450-FE93-2F30-6F6EAAFF4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6512" y="2326266"/>
            <a:ext cx="690399" cy="690399"/>
          </a:xfrm>
          <a:prstGeom prst="rect">
            <a:avLst/>
          </a:prstGeom>
          <a:noFill/>
        </p:spPr>
      </p:pic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FC4DDCEC-A26E-5804-DC0F-292442847971}"/>
              </a:ext>
            </a:extLst>
          </p:cNvPr>
          <p:cNvGrpSpPr/>
          <p:nvPr/>
        </p:nvGrpSpPr>
        <p:grpSpPr>
          <a:xfrm>
            <a:off x="926178" y="4995323"/>
            <a:ext cx="10661919" cy="1577433"/>
            <a:chOff x="926178" y="4995323"/>
            <a:chExt cx="10661919" cy="1577433"/>
          </a:xfrm>
        </p:grpSpPr>
        <p:sp>
          <p:nvSpPr>
            <p:cNvPr id="11" name="Jobb oldali kapcsos zárójel 10">
              <a:extLst>
                <a:ext uri="{FF2B5EF4-FFF2-40B4-BE49-F238E27FC236}">
                  <a16:creationId xmlns:a16="http://schemas.microsoft.com/office/drawing/2014/main" id="{34F4639E-5E98-E012-8BC5-CB49D97B9C5A}"/>
                </a:ext>
              </a:extLst>
            </p:cNvPr>
            <p:cNvSpPr/>
            <p:nvPr/>
          </p:nvSpPr>
          <p:spPr>
            <a:xfrm rot="5400000">
              <a:off x="5763425" y="158076"/>
              <a:ext cx="987425" cy="10661919"/>
            </a:xfrm>
            <a:prstGeom prst="rightBrace">
              <a:avLst/>
            </a:prstGeom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hu-HU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2" name="Cím 1">
              <a:extLst>
                <a:ext uri="{FF2B5EF4-FFF2-40B4-BE49-F238E27FC236}">
                  <a16:creationId xmlns:a16="http://schemas.microsoft.com/office/drawing/2014/main" id="{E32DB365-CD3B-83FA-C2DD-A69C22BF0383}"/>
                </a:ext>
              </a:extLst>
            </p:cNvPr>
            <p:cNvSpPr txBox="1">
              <a:spLocks/>
            </p:cNvSpPr>
            <p:nvPr/>
          </p:nvSpPr>
          <p:spPr>
            <a:xfrm>
              <a:off x="3115133" y="6010273"/>
              <a:ext cx="6284008" cy="562483"/>
            </a:xfrm>
            <a:prstGeom prst="rect">
              <a:avLst/>
            </a:prstGeom>
            <a:effectLst/>
          </p:spPr>
          <p:txBody>
            <a:bodyPr vert="horz" lIns="91440" tIns="45720" rIns="91440" bIns="45720" rtlCol="0" anchor="b">
              <a:normAutofit lnSpcReduction="10000"/>
            </a:bodyPr>
            <a:lstStyle>
              <a:lvl1pPr algn="l" defTabSz="457200" rtl="0" eaLnBrk="1" latinLnBrk="0" hangingPunct="1">
                <a:spcBef>
                  <a:spcPct val="0"/>
                </a:spcBef>
                <a:buNone/>
                <a:defRPr sz="3600" b="0" kern="1200" cap="all">
                  <a:ln w="3175" cmpd="sng">
                    <a:noFill/>
                  </a:ln>
                  <a:solidFill>
                    <a:schemeClr val="tx1"/>
                  </a:solidFill>
                  <a:effectLst/>
                  <a:latin typeface="+mj-lt"/>
                  <a:ea typeface="+mj-ea"/>
                  <a:cs typeface="+mj-c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pPr algn="ctr"/>
              <a:r>
                <a:rPr lang="en-US" sz="3200" b="1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Szerveroldali</a:t>
              </a:r>
              <a:r>
                <a:rPr lang="en-US" sz="32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 </a:t>
              </a:r>
              <a:r>
                <a:rPr lang="en-US" sz="3200" b="1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funkciók</a:t>
              </a:r>
              <a:endParaRPr lang="hu-HU" sz="32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2867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rgbClr val="DCB352"/>
            </a:gs>
            <a:gs pos="100000">
              <a:srgbClr val="8E5D06"/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  <p:sp>
        <p:nvSpPr>
          <p:cNvPr id="12" name="Szövegdoboz 11">
            <a:extLst>
              <a:ext uri="{FF2B5EF4-FFF2-40B4-BE49-F238E27FC236}">
                <a16:creationId xmlns:a16="http://schemas.microsoft.com/office/drawing/2014/main" id="{1413698A-7744-E257-6ACD-930EAB735A1A}"/>
              </a:ext>
            </a:extLst>
          </p:cNvPr>
          <p:cNvSpPr txBox="1"/>
          <p:nvPr/>
        </p:nvSpPr>
        <p:spPr bwMode="auto">
          <a:xfrm>
            <a:off x="1193896" y="3230382"/>
            <a:ext cx="1454188" cy="80009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300" normalizeH="0" noProof="0" dirty="0">
                <a:ln>
                  <a:noFill/>
                </a:ln>
                <a:effectLst/>
                <a:uLnTx/>
                <a:uFillTx/>
                <a:latin typeface="Arial"/>
                <a:cs typeface="Arial"/>
              </a:rPr>
              <a:t>Spring Boot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C2400BA4-157A-51C4-730A-693DFB680D8D}"/>
              </a:ext>
            </a:extLst>
          </p:cNvPr>
          <p:cNvSpPr txBox="1"/>
          <p:nvPr/>
        </p:nvSpPr>
        <p:spPr bwMode="auto">
          <a:xfrm>
            <a:off x="967072" y="4556515"/>
            <a:ext cx="1868549" cy="36579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/>
              </a:rPr>
              <a:t>DB</a:t>
            </a: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F7F82E7B-06EC-C2A6-4E37-49FC0BB128D4}"/>
              </a:ext>
            </a:extLst>
          </p:cNvPr>
          <p:cNvSpPr txBox="1"/>
          <p:nvPr/>
        </p:nvSpPr>
        <p:spPr bwMode="auto">
          <a:xfrm>
            <a:off x="7668783" y="2964303"/>
            <a:ext cx="1868837" cy="36579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/>
              </a:rPr>
              <a:t>client 1</a:t>
            </a:r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984A0685-D69C-EE10-F908-F1144880A1E7}"/>
              </a:ext>
            </a:extLst>
          </p:cNvPr>
          <p:cNvSpPr txBox="1"/>
          <p:nvPr/>
        </p:nvSpPr>
        <p:spPr bwMode="auto">
          <a:xfrm>
            <a:off x="5106672" y="2964303"/>
            <a:ext cx="1869197" cy="36579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/>
              </a:rPr>
              <a:t>JavaScript</a:t>
            </a:r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1A55A66D-B8DA-BE81-E027-37C7DB7EA5ED}"/>
              </a:ext>
            </a:extLst>
          </p:cNvPr>
          <p:cNvSpPr txBox="1"/>
          <p:nvPr/>
        </p:nvSpPr>
        <p:spPr bwMode="auto">
          <a:xfrm>
            <a:off x="5106672" y="3912696"/>
            <a:ext cx="1869197" cy="36579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/>
              </a:rPr>
              <a:t>JavaScript</a:t>
            </a:r>
          </a:p>
        </p:txBody>
      </p: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54273F3C-7065-8BF8-6FAB-3809A37D8B5B}"/>
              </a:ext>
            </a:extLst>
          </p:cNvPr>
          <p:cNvSpPr txBox="1"/>
          <p:nvPr/>
        </p:nvSpPr>
        <p:spPr bwMode="auto">
          <a:xfrm>
            <a:off x="7668783" y="3912696"/>
            <a:ext cx="1868981" cy="36579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/>
              </a:rPr>
              <a:t>client 2</a:t>
            </a:r>
          </a:p>
        </p:txBody>
      </p:sp>
      <p:cxnSp>
        <p:nvCxnSpPr>
          <p:cNvPr id="20" name="Egyenes összekötő 19">
            <a:extLst>
              <a:ext uri="{FF2B5EF4-FFF2-40B4-BE49-F238E27FC236}">
                <a16:creationId xmlns:a16="http://schemas.microsoft.com/office/drawing/2014/main" id="{044422D1-F33A-B48B-E78A-E9F8A1E87C27}"/>
              </a:ext>
            </a:extLst>
          </p:cNvPr>
          <p:cNvCxnSpPr>
            <a:cxnSpLocks/>
          </p:cNvCxnSpPr>
          <p:nvPr/>
        </p:nvCxnSpPr>
        <p:spPr bwMode="auto">
          <a:xfrm flipH="1">
            <a:off x="1964329" y="4095593"/>
            <a:ext cx="0" cy="388397"/>
          </a:xfrm>
          <a:prstGeom prst="line">
            <a:avLst/>
          </a:prstGeom>
          <a:ln w="28575" cap="flat" cmpd="sng" algn="ctr">
            <a:solidFill>
              <a:schemeClr val="tx1"/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gyenes összekötő 20">
            <a:extLst>
              <a:ext uri="{FF2B5EF4-FFF2-40B4-BE49-F238E27FC236}">
                <a16:creationId xmlns:a16="http://schemas.microsoft.com/office/drawing/2014/main" id="{0EF0BA18-B582-F182-49DE-BA37176A9524}"/>
              </a:ext>
            </a:extLst>
          </p:cNvPr>
          <p:cNvCxnSpPr>
            <a:cxnSpLocks/>
          </p:cNvCxnSpPr>
          <p:nvPr/>
        </p:nvCxnSpPr>
        <p:spPr bwMode="auto">
          <a:xfrm flipV="1">
            <a:off x="1783561" y="4095593"/>
            <a:ext cx="0" cy="396565"/>
          </a:xfrm>
          <a:prstGeom prst="line">
            <a:avLst/>
          </a:prstGeom>
          <a:ln w="28575" cap="flat" cmpd="sng" algn="ctr">
            <a:solidFill>
              <a:schemeClr val="accent1"/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gyenes összekötő 21">
            <a:extLst>
              <a:ext uri="{FF2B5EF4-FFF2-40B4-BE49-F238E27FC236}">
                <a16:creationId xmlns:a16="http://schemas.microsoft.com/office/drawing/2014/main" id="{E279390B-CC75-B054-217D-1712A4474B5E}"/>
              </a:ext>
            </a:extLst>
          </p:cNvPr>
          <p:cNvCxnSpPr>
            <a:cxnSpLocks/>
          </p:cNvCxnSpPr>
          <p:nvPr/>
        </p:nvCxnSpPr>
        <p:spPr bwMode="auto">
          <a:xfrm>
            <a:off x="6975870" y="4115063"/>
            <a:ext cx="692912" cy="0"/>
          </a:xfrm>
          <a:prstGeom prst="line">
            <a:avLst/>
          </a:prstGeom>
          <a:ln w="28575" cap="flat" cmpd="sng" algn="ctr">
            <a:solidFill>
              <a:schemeClr val="accent1"/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gyenes összekötő 22">
            <a:extLst>
              <a:ext uri="{FF2B5EF4-FFF2-40B4-BE49-F238E27FC236}">
                <a16:creationId xmlns:a16="http://schemas.microsoft.com/office/drawing/2014/main" id="{B2BB50D5-21C1-F138-CA14-9A86CA0BA814}"/>
              </a:ext>
            </a:extLst>
          </p:cNvPr>
          <p:cNvCxnSpPr>
            <a:cxnSpLocks/>
          </p:cNvCxnSpPr>
          <p:nvPr/>
        </p:nvCxnSpPr>
        <p:spPr bwMode="auto">
          <a:xfrm rot="10799990">
            <a:off x="6975870" y="3147201"/>
            <a:ext cx="692912" cy="0"/>
          </a:xfrm>
          <a:prstGeom prst="line">
            <a:avLst/>
          </a:prstGeom>
          <a:ln w="28575" cap="flat" cmpd="sng" algn="ctr">
            <a:solidFill>
              <a:schemeClr val="tx1"/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zövegdoboz 23">
            <a:extLst>
              <a:ext uri="{FF2B5EF4-FFF2-40B4-BE49-F238E27FC236}">
                <a16:creationId xmlns:a16="http://schemas.microsoft.com/office/drawing/2014/main" id="{5B2C49D2-8A1A-F4FB-321B-D13AE5815B2E}"/>
              </a:ext>
            </a:extLst>
          </p:cNvPr>
          <p:cNvSpPr txBox="1"/>
          <p:nvPr/>
        </p:nvSpPr>
        <p:spPr bwMode="auto">
          <a:xfrm>
            <a:off x="9079079" y="2964303"/>
            <a:ext cx="1729441" cy="36579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/>
              </a:rPr>
              <a:t>(feladó)</a:t>
            </a:r>
          </a:p>
        </p:txBody>
      </p:sp>
      <p:sp>
        <p:nvSpPr>
          <p:cNvPr id="25" name="Szövegdoboz 24">
            <a:extLst>
              <a:ext uri="{FF2B5EF4-FFF2-40B4-BE49-F238E27FC236}">
                <a16:creationId xmlns:a16="http://schemas.microsoft.com/office/drawing/2014/main" id="{A7397A34-907C-766A-31A3-965747A89799}"/>
              </a:ext>
            </a:extLst>
          </p:cNvPr>
          <p:cNvSpPr txBox="1"/>
          <p:nvPr/>
        </p:nvSpPr>
        <p:spPr bwMode="auto">
          <a:xfrm>
            <a:off x="9079079" y="3932165"/>
            <a:ext cx="1729657" cy="36579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/>
              </a:rPr>
              <a:t>(fogadó)</a:t>
            </a:r>
          </a:p>
        </p:txBody>
      </p:sp>
      <p:cxnSp>
        <p:nvCxnSpPr>
          <p:cNvPr id="26" name="Egyenes összekötő 25">
            <a:extLst>
              <a:ext uri="{FF2B5EF4-FFF2-40B4-BE49-F238E27FC236}">
                <a16:creationId xmlns:a16="http://schemas.microsoft.com/office/drawing/2014/main" id="{E0B03688-8927-1F3C-7277-93362A5797CC}"/>
              </a:ext>
            </a:extLst>
          </p:cNvPr>
          <p:cNvCxnSpPr>
            <a:cxnSpLocks/>
            <a:stCxn id="16" idx="2"/>
          </p:cNvCxnSpPr>
          <p:nvPr/>
        </p:nvCxnSpPr>
        <p:spPr bwMode="auto">
          <a:xfrm rot="5399978">
            <a:off x="5819815" y="4498515"/>
            <a:ext cx="440045" cy="0"/>
          </a:xfrm>
          <a:prstGeom prst="line">
            <a:avLst/>
          </a:prstGeom>
          <a:ln>
            <a:solidFill>
              <a:schemeClr val="tx1">
                <a:alpha val="60000"/>
              </a:schemeClr>
            </a:solidFill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0C721712-DAC4-01A3-B621-9054443056E4}"/>
              </a:ext>
            </a:extLst>
          </p:cNvPr>
          <p:cNvSpPr txBox="1"/>
          <p:nvPr/>
        </p:nvSpPr>
        <p:spPr bwMode="auto">
          <a:xfrm>
            <a:off x="5100559" y="4769826"/>
            <a:ext cx="2638772" cy="64011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283879" marR="0" lvl="0" indent="-283879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/>
              </a:rPr>
              <a:t>üzenet fogadasa</a:t>
            </a:r>
          </a:p>
          <a:p>
            <a:pPr marL="283879" marR="0" lvl="0" indent="-283879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/>
              </a:rPr>
              <a:t>megjelenitese</a:t>
            </a:r>
          </a:p>
        </p:txBody>
      </p:sp>
      <p:sp>
        <p:nvSpPr>
          <p:cNvPr id="28" name="Szövegdoboz 27">
            <a:extLst>
              <a:ext uri="{FF2B5EF4-FFF2-40B4-BE49-F238E27FC236}">
                <a16:creationId xmlns:a16="http://schemas.microsoft.com/office/drawing/2014/main" id="{D4A6FAA0-1A14-C201-BB7F-CD792406C436}"/>
              </a:ext>
            </a:extLst>
          </p:cNvPr>
          <p:cNvSpPr txBox="1"/>
          <p:nvPr/>
        </p:nvSpPr>
        <p:spPr bwMode="auto">
          <a:xfrm>
            <a:off x="5161604" y="940585"/>
            <a:ext cx="2641112" cy="1463076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283879" marR="0" lvl="0" indent="-283879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/>
              </a:rPr>
              <a:t>input szovege</a:t>
            </a:r>
          </a:p>
          <a:p>
            <a:pPr marL="283879" marR="0" lvl="0" indent="-283879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/>
              </a:rPr>
              <a:t>üzenet, es az adatok küldése</a:t>
            </a:r>
          </a:p>
          <a:p>
            <a:pPr marL="283879" marR="0" lvl="0" indent="-283879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/>
              </a:rPr>
              <a:t>megjelenitese</a:t>
            </a:r>
          </a:p>
          <a:p>
            <a:pPr marL="283879" marR="0" lvl="0" indent="-283879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Arial"/>
                <a:cs typeface="Arial"/>
              </a:rPr>
              <a:t>websocket</a:t>
            </a:r>
          </a:p>
        </p:txBody>
      </p:sp>
      <p:cxnSp>
        <p:nvCxnSpPr>
          <p:cNvPr id="30" name="Egyenes összekötő 29">
            <a:extLst>
              <a:ext uri="{FF2B5EF4-FFF2-40B4-BE49-F238E27FC236}">
                <a16:creationId xmlns:a16="http://schemas.microsoft.com/office/drawing/2014/main" id="{155D1C0B-7ABF-199E-86A2-C2695810E5CC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8660112" y="3326423"/>
            <a:ext cx="0" cy="219474"/>
          </a:xfrm>
          <a:prstGeom prst="line">
            <a:avLst/>
          </a:prstGeom>
          <a:ln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gyenes összekötő 30">
            <a:extLst>
              <a:ext uri="{FF2B5EF4-FFF2-40B4-BE49-F238E27FC236}">
                <a16:creationId xmlns:a16="http://schemas.microsoft.com/office/drawing/2014/main" id="{A8137C23-FE6E-0329-9576-DA1CC08511C7}"/>
              </a:ext>
            </a:extLst>
          </p:cNvPr>
          <p:cNvCxnSpPr>
            <a:cxnSpLocks/>
            <a:stCxn id="15" idx="0"/>
          </p:cNvCxnSpPr>
          <p:nvPr/>
        </p:nvCxnSpPr>
        <p:spPr bwMode="auto">
          <a:xfrm rot="16199969" flipV="1">
            <a:off x="5757785" y="2683982"/>
            <a:ext cx="560641" cy="0"/>
          </a:xfrm>
          <a:prstGeom prst="line">
            <a:avLst/>
          </a:prstGeom>
          <a:ln>
            <a:solidFill>
              <a:schemeClr val="tx1">
                <a:alpha val="60000"/>
              </a:schemeClr>
            </a:solidFill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zögletes összekötő 11">
            <a:extLst>
              <a:ext uri="{FF2B5EF4-FFF2-40B4-BE49-F238E27FC236}">
                <a16:creationId xmlns:a16="http://schemas.microsoft.com/office/drawing/2014/main" id="{4BC57FB7-9FAF-3105-8C96-F5FB2F93ECFB}"/>
              </a:ext>
            </a:extLst>
          </p:cNvPr>
          <p:cNvCxnSpPr>
            <a:cxnSpLocks/>
          </p:cNvCxnSpPr>
          <p:nvPr/>
        </p:nvCxnSpPr>
        <p:spPr bwMode="auto">
          <a:xfrm>
            <a:off x="2087880" y="4739412"/>
            <a:ext cx="807284" cy="779580"/>
          </a:xfrm>
          <a:prstGeom prst="bentConnector3">
            <a:avLst>
              <a:gd name="adj1" fmla="val 50000"/>
            </a:avLst>
          </a:prstGeom>
          <a:ln>
            <a:solidFill>
              <a:schemeClr val="tx1">
                <a:alpha val="60000"/>
              </a:schemeClr>
            </a:solidFill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Szövegdoboz 32">
            <a:extLst>
              <a:ext uri="{FF2B5EF4-FFF2-40B4-BE49-F238E27FC236}">
                <a16:creationId xmlns:a16="http://schemas.microsoft.com/office/drawing/2014/main" id="{D699545D-A1DA-39EC-96B8-6B4F08BF0D17}"/>
              </a:ext>
            </a:extLst>
          </p:cNvPr>
          <p:cNvSpPr txBox="1"/>
          <p:nvPr/>
        </p:nvSpPr>
        <p:spPr bwMode="auto">
          <a:xfrm>
            <a:off x="2882124" y="5213667"/>
            <a:ext cx="1770674" cy="62324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kern="0" dirty="0">
                <a:latin typeface="Arial"/>
                <a:cs typeface="Arial"/>
              </a:rPr>
              <a:t>ü</a:t>
            </a:r>
            <a:r>
              <a:rPr kumimoji="0" lang="hu-HU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cs typeface="Arial"/>
              </a:rPr>
              <a:t>zenetek</a:t>
            </a:r>
            <a:r>
              <a:rPr kumimoji="0" lang="hu-HU" sz="1800" b="0" i="0" u="none" strike="noStrike" kern="0" cap="none" spc="0" normalizeH="0" noProof="0" dirty="0">
                <a:ln>
                  <a:noFill/>
                </a:ln>
                <a:effectLst/>
                <a:uLnTx/>
                <a:uFillTx/>
                <a:latin typeface="Arial"/>
                <a:cs typeface="Arial"/>
              </a:rPr>
              <a:t> tárolása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cs typeface="Arial"/>
            </a:endParaRPr>
          </a:p>
        </p:txBody>
      </p:sp>
      <p:cxnSp>
        <p:nvCxnSpPr>
          <p:cNvPr id="6" name="Szögletes összekötő 5"/>
          <p:cNvCxnSpPr>
            <a:endCxn id="15" idx="1"/>
          </p:cNvCxnSpPr>
          <p:nvPr/>
        </p:nvCxnSpPr>
        <p:spPr>
          <a:xfrm flipV="1">
            <a:off x="2626138" y="3147201"/>
            <a:ext cx="2480534" cy="331914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zögletes összekötő 35"/>
          <p:cNvCxnSpPr>
            <a:endCxn id="16" idx="1"/>
          </p:cNvCxnSpPr>
          <p:nvPr/>
        </p:nvCxnSpPr>
        <p:spPr>
          <a:xfrm>
            <a:off x="2626138" y="3728500"/>
            <a:ext cx="2480534" cy="367094"/>
          </a:xfrm>
          <a:prstGeom prst="bentConnector3">
            <a:avLst>
              <a:gd name="adj1" fmla="val 50000"/>
            </a:avLst>
          </a:prstGeom>
          <a:ln w="28575">
            <a:solidFill>
              <a:srgbClr val="00206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2120206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 descr="A képen sötét látható&#10;&#10;Automatikusan generált leírás">
            <a:extLst>
              <a:ext uri="{FF2B5EF4-FFF2-40B4-BE49-F238E27FC236}">
                <a16:creationId xmlns:a16="http://schemas.microsoft.com/office/drawing/2014/main" id="{50E83502-272E-2A7E-4C84-B7E05477353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3000"/>
                    </a14:imgEffect>
                    <a14:imgEffect>
                      <a14:brightnessContrast bright="-2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9743"/>
            <a:ext cx="12192000" cy="6858000"/>
          </a:xfrm>
          <a:prstGeom prst="rect">
            <a:avLst/>
          </a:prstGeom>
          <a:effectLst/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4FEB5975-9426-3372-8C1F-93199C2A00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4781"/>
            <a:ext cx="12192000" cy="668039"/>
          </a:xfrm>
          <a:prstGeom prst="rect">
            <a:avLst/>
          </a:prstGeom>
        </p:spPr>
      </p:pic>
      <p:sp>
        <p:nvSpPr>
          <p:cNvPr id="28" name="Szövegdoboz 27">
            <a:extLst>
              <a:ext uri="{FF2B5EF4-FFF2-40B4-BE49-F238E27FC236}">
                <a16:creationId xmlns:a16="http://schemas.microsoft.com/office/drawing/2014/main" id="{6BE33210-B3B5-C4FA-84D7-E5AED1ECE9B4}"/>
              </a:ext>
            </a:extLst>
          </p:cNvPr>
          <p:cNvSpPr txBox="1"/>
          <p:nvPr/>
        </p:nvSpPr>
        <p:spPr>
          <a:xfrm>
            <a:off x="6096000" y="822820"/>
            <a:ext cx="6096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rebuchet MS" panose="020B0603020202020204" pitchFamily="34" charset="0"/>
                <a:ea typeface="+mn-ea"/>
                <a:cs typeface="+mn-cs"/>
              </a:rPr>
              <a:t>Google Forms </a:t>
            </a:r>
            <a:r>
              <a:rPr kumimoji="0" lang="en-US" sz="5400" b="1" i="0" u="none" strike="noStrike" kern="1200" cap="none" spc="0" normalizeH="0" baseline="0" noProof="0" dirty="0" err="1">
                <a:ln>
                  <a:noFill/>
                </a:ln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rebuchet MS" panose="020B0603020202020204" pitchFamily="34" charset="0"/>
                <a:ea typeface="+mn-ea"/>
                <a:cs typeface="+mn-cs"/>
              </a:rPr>
              <a:t>Kérdőív</a:t>
            </a:r>
            <a:endParaRPr kumimoji="0" lang="en-US" sz="5400" b="1" i="0" u="none" strike="noStrike" kern="1200" cap="none" spc="0" normalizeH="0" baseline="0" noProof="0" dirty="0">
              <a:ln>
                <a:noFill/>
              </a:ln>
              <a:solidFill>
                <a:srgbClr val="F09A3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Trebuchet MS" panose="020B0603020202020204" pitchFamily="34" charset="0"/>
              <a:ea typeface="+mn-ea"/>
              <a:cs typeface="+mn-cs"/>
            </a:endParaRPr>
          </a:p>
        </p:txBody>
      </p:sp>
      <p:pic>
        <p:nvPicPr>
          <p:cNvPr id="2" name="Picture 2" descr="Űrlapok-válaszdiagram. Kérdés címe: Az alábbi jellemzők közül, melyikkel irnád le az oldalunkat?. Válaszok száma: 36 válasz.">
            <a:extLst>
              <a:ext uri="{FF2B5EF4-FFF2-40B4-BE49-F238E27FC236}">
                <a16:creationId xmlns:a16="http://schemas.microsoft.com/office/drawing/2014/main" id="{B03EFE55-4ACA-7E63-6198-FD048BD657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743"/>
            <a:ext cx="6096000" cy="2894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C1225578-2C53-9BA8-0766-6F9B2C62A8E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1152818"/>
              </p:ext>
            </p:extLst>
          </p:nvPr>
        </p:nvGraphicFramePr>
        <p:xfrm>
          <a:off x="0" y="2884268"/>
          <a:ext cx="7262446" cy="39737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pic>
        <p:nvPicPr>
          <p:cNvPr id="8" name="Kép 7">
            <a:extLst>
              <a:ext uri="{FF2B5EF4-FFF2-40B4-BE49-F238E27FC236}">
                <a16:creationId xmlns:a16="http://schemas.microsoft.com/office/drawing/2014/main" id="{4C3C4FF1-FD6D-8A11-7AF4-0B2657A49D0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0531" y="2688242"/>
            <a:ext cx="3346938" cy="3346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02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5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36" r="53"/>
          <a:stretch/>
        </p:blipFill>
        <p:spPr>
          <a:xfrm>
            <a:off x="167054" y="4091992"/>
            <a:ext cx="12337852" cy="3365901"/>
          </a:xfrm>
          <a:prstGeom prst="rect">
            <a:avLst/>
          </a:prstGeom>
        </p:spPr>
      </p:pic>
      <p:graphicFrame>
        <p:nvGraphicFramePr>
          <p:cNvPr id="8" name="Táblázat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5504329"/>
              </p:ext>
            </p:extLst>
          </p:nvPr>
        </p:nvGraphicFramePr>
        <p:xfrm>
          <a:off x="0" y="271145"/>
          <a:ext cx="12192000" cy="1285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47519602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863583196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61203333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79287015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71318042"/>
                    </a:ext>
                  </a:extLst>
                </a:gridCol>
                <a:gridCol w="2640623">
                  <a:extLst>
                    <a:ext uri="{9D8B030D-6E8A-4147-A177-3AD203B41FA5}">
                      <a16:colId xmlns:a16="http://schemas.microsoft.com/office/drawing/2014/main" val="4293229451"/>
                    </a:ext>
                  </a:extLst>
                </a:gridCol>
                <a:gridCol w="1931377">
                  <a:extLst>
                    <a:ext uri="{9D8B030D-6E8A-4147-A177-3AD203B41FA5}">
                      <a16:colId xmlns:a16="http://schemas.microsoft.com/office/drawing/2014/main" val="3914157046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hu-HU" b="1" dirty="0"/>
                        <a:t>Idő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hu-H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hu-H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hu-HU" b="1" dirty="0"/>
                        <a:t>GitHub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hu-H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b="1" dirty="0"/>
                        <a:t>Felhasználók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b="1" dirty="0" err="1"/>
                        <a:t>Trello</a:t>
                      </a:r>
                      <a:endParaRPr lang="hu-HU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49462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/>
                        <a:t>92 informatika tanóra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/>
                        <a:t>20 meeting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160 + Days</a:t>
                      </a:r>
                      <a:endParaRPr lang="hu-HU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/>
                        <a:t>~ 80</a:t>
                      </a:r>
                      <a:r>
                        <a:rPr lang="en-US" dirty="0"/>
                        <a:t>.</a:t>
                      </a:r>
                      <a:r>
                        <a:rPr lang="hu-HU" dirty="0"/>
                        <a:t>000 sor kód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/>
                        <a:t>&gt; 300 </a:t>
                      </a:r>
                      <a:r>
                        <a:rPr lang="hu-HU" dirty="0" err="1"/>
                        <a:t>commit</a:t>
                      </a:r>
                      <a:br>
                        <a:rPr lang="hu-HU" dirty="0"/>
                      </a:br>
                      <a:r>
                        <a:rPr lang="hu-HU" sz="1600" i="1" dirty="0"/>
                        <a:t>(</a:t>
                      </a:r>
                      <a:r>
                        <a:rPr lang="hu-HU" sz="1600" i="1" dirty="0" err="1"/>
                        <a:t>push</a:t>
                      </a:r>
                      <a:r>
                        <a:rPr lang="hu-HU" sz="1600" i="1" dirty="0"/>
                        <a:t>)</a:t>
                      </a:r>
                      <a:endParaRPr lang="hu-HU" i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/>
                        <a:t>72 regisztrált fiók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dirty="0"/>
                        <a:t>50 </a:t>
                      </a:r>
                      <a:r>
                        <a:rPr lang="hu-HU" dirty="0" err="1"/>
                        <a:t>Trello</a:t>
                      </a:r>
                      <a:r>
                        <a:rPr lang="hu-HU" dirty="0"/>
                        <a:t> kártya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28601151"/>
                  </a:ext>
                </a:extLst>
              </a:tr>
            </a:tbl>
          </a:graphicData>
        </a:graphic>
      </p:graphicFrame>
      <p:graphicFrame>
        <p:nvGraphicFramePr>
          <p:cNvPr id="10" name="Diagram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2816189"/>
              </p:ext>
            </p:extLst>
          </p:nvPr>
        </p:nvGraphicFramePr>
        <p:xfrm>
          <a:off x="7073552" y="1656733"/>
          <a:ext cx="3808394" cy="22386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00000000-0008-0000-00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891669"/>
              </p:ext>
            </p:extLst>
          </p:nvPr>
        </p:nvGraphicFramePr>
        <p:xfrm>
          <a:off x="0" y="1630088"/>
          <a:ext cx="4572000" cy="28384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404834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B11F7E3-8CA5-116D-37E9-C9686A5CA2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04800" y="0"/>
            <a:ext cx="14657238" cy="6936015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658439D-1F7C-778B-1284-03B1350B9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96875"/>
            <a:ext cx="4643926" cy="1507067"/>
          </a:xfrm>
        </p:spPr>
        <p:txBody>
          <a:bodyPr>
            <a:normAutofit/>
          </a:bodyPr>
          <a:lstStyle/>
          <a:p>
            <a:pPr algn="ctr"/>
            <a:r>
              <a:rPr lang="hu-HU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CSAPAT</a:t>
            </a:r>
          </a:p>
        </p:txBody>
      </p:sp>
      <p:pic>
        <p:nvPicPr>
          <p:cNvPr id="5" name="Kép 4" descr="A képen sötét látható&#10;&#10;Automatikusan generált leírás">
            <a:extLst>
              <a:ext uri="{FF2B5EF4-FFF2-40B4-BE49-F238E27FC236}">
                <a16:creationId xmlns:a16="http://schemas.microsoft.com/office/drawing/2014/main" id="{444D9C8F-7C5B-E713-DC0C-C4985FA403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313" y="3355507"/>
            <a:ext cx="3182887" cy="1790374"/>
          </a:xfrm>
          <a:prstGeom prst="rect">
            <a:avLst/>
          </a:prstGeom>
        </p:spPr>
      </p:pic>
      <p:sp>
        <p:nvSpPr>
          <p:cNvPr id="6" name="Cím 1">
            <a:extLst>
              <a:ext uri="{FF2B5EF4-FFF2-40B4-BE49-F238E27FC236}">
                <a16:creationId xmlns:a16="http://schemas.microsoft.com/office/drawing/2014/main" id="{C753D681-378C-FD8F-F07A-5283B1DE058D}"/>
              </a:ext>
            </a:extLst>
          </p:cNvPr>
          <p:cNvSpPr txBox="1">
            <a:spLocks/>
          </p:cNvSpPr>
          <p:nvPr/>
        </p:nvSpPr>
        <p:spPr>
          <a:xfrm>
            <a:off x="0" y="4721920"/>
            <a:ext cx="4973515" cy="994905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u-H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BEMUTATKOZÁSA</a:t>
            </a:r>
          </a:p>
        </p:txBody>
      </p:sp>
      <p:pic>
        <p:nvPicPr>
          <p:cNvPr id="3" name="Kép 2" descr="A képen szöveg látható&#10;&#10;Automatikusan generált leírás">
            <a:extLst>
              <a:ext uri="{FF2B5EF4-FFF2-40B4-BE49-F238E27FC236}">
                <a16:creationId xmlns:a16="http://schemas.microsoft.com/office/drawing/2014/main" id="{CDEDCCC5-481B-0F81-1163-DE1F6E3071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92321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ang 4">
            <a:hlinkClick r:id="" action="ppaction://media"/>
            <a:extLst>
              <a:ext uri="{FF2B5EF4-FFF2-40B4-BE49-F238E27FC236}">
                <a16:creationId xmlns:a16="http://schemas.microsoft.com/office/drawing/2014/main" id="{6A584A9D-C2BF-6F9B-367E-470B444C40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EB981DC9-A8E5-91E2-705E-106D1E32C24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Kép 1" descr="A képen szöveg látható&#10;&#10;Automatikusan generált leírás">
            <a:extLst>
              <a:ext uri="{FF2B5EF4-FFF2-40B4-BE49-F238E27FC236}">
                <a16:creationId xmlns:a16="http://schemas.microsoft.com/office/drawing/2014/main" id="{AA10BB21-7CAA-458F-84C7-D1E8913338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82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188C07B6-33D6-CCC3-48D7-4D4E6EBBCD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3EB374F9-E91C-CB45-2863-694C01CE552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Kép 1" descr="A képen szöveg látható&#10;&#10;Automatikusan generált leírás">
            <a:extLst>
              <a:ext uri="{FF2B5EF4-FFF2-40B4-BE49-F238E27FC236}">
                <a16:creationId xmlns:a16="http://schemas.microsoft.com/office/drawing/2014/main" id="{B8C8A391-6AE3-647D-899A-2126A5784E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681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BED529DF-F26D-CCC0-8147-491026F6E6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5DC11A37-91CD-8F21-E460-B1663D405362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Kép 1" descr="A képen szöveg látható&#10;&#10;Automatikusan generált leírás">
            <a:extLst>
              <a:ext uri="{FF2B5EF4-FFF2-40B4-BE49-F238E27FC236}">
                <a16:creationId xmlns:a16="http://schemas.microsoft.com/office/drawing/2014/main" id="{889F2ED9-1350-8631-BDED-B513A61FC8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990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2EF6C3A8-CBDF-E7DA-62C2-8E537BF334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0EF99132-8399-865F-7056-10A3F5E76B7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-1" y="0"/>
            <a:ext cx="12191999" cy="6857999"/>
          </a:xfrm>
          <a:prstGeom prst="rect">
            <a:avLst/>
          </a:prstGeom>
        </p:spPr>
      </p:pic>
      <p:pic>
        <p:nvPicPr>
          <p:cNvPr id="2" name="Kép 1" descr="A képen szöveg látható&#10;&#10;Automatikusan generált leírás">
            <a:extLst>
              <a:ext uri="{FF2B5EF4-FFF2-40B4-BE49-F238E27FC236}">
                <a16:creationId xmlns:a16="http://schemas.microsoft.com/office/drawing/2014/main" id="{5EE2059C-F32E-7A17-CD18-105F12B877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83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CB8872E7-2452-3C7A-7EED-5E4C669CCC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63DFF0A4-3E54-39CF-5C5F-007394289B0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Kép 1" descr="A képen szöveg látható&#10;&#10;Automatikusan generált leírás">
            <a:extLst>
              <a:ext uri="{FF2B5EF4-FFF2-40B4-BE49-F238E27FC236}">
                <a16:creationId xmlns:a16="http://schemas.microsoft.com/office/drawing/2014/main" id="{B13BCE7B-E7BA-609D-C6AC-652E35D410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762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Kép 21" descr="A képen sötét látható&#10;&#10;Automatikusan generált leírás">
            <a:extLst>
              <a:ext uri="{FF2B5EF4-FFF2-40B4-BE49-F238E27FC236}">
                <a16:creationId xmlns:a16="http://schemas.microsoft.com/office/drawing/2014/main" id="{A071BC26-9379-B165-2735-0B355ECB050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3000"/>
                    </a14:imgEffect>
                    <a14:imgEffect>
                      <a14:brightnessContrast bright="-2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9743"/>
            <a:ext cx="12192000" cy="6858000"/>
          </a:xfrm>
          <a:prstGeom prst="rect">
            <a:avLst/>
          </a:prstGeom>
          <a:effectLst/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826" y="1110803"/>
            <a:ext cx="8534401" cy="769441"/>
          </a:xfrm>
        </p:spPr>
        <p:txBody>
          <a:bodyPr>
            <a:normAutofit/>
          </a:bodyPr>
          <a:lstStyle/>
          <a:p>
            <a:pPr algn="ctr"/>
            <a:r>
              <a:rPr lang="en-US" sz="40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Bemutatkozik</a:t>
            </a:r>
            <a:r>
              <a:rPr lang="en-US" sz="4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:</a:t>
            </a: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a</a:t>
            </a:r>
            <a:endParaRPr lang="hu-HU" sz="40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F374BF75-4348-BDEF-6A37-1F81917F8E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0389" y="2506547"/>
            <a:ext cx="2815868" cy="2815868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19" name="Szövegdoboz 18">
            <a:hlinkClick r:id="rId6"/>
            <a:extLst>
              <a:ext uri="{FF2B5EF4-FFF2-40B4-BE49-F238E27FC236}">
                <a16:creationId xmlns:a16="http://schemas.microsoft.com/office/drawing/2014/main" id="{AB1FA182-7D6B-9317-75AA-10562A40BC83}"/>
              </a:ext>
            </a:extLst>
          </p:cNvPr>
          <p:cNvSpPr txBox="1"/>
          <p:nvPr/>
        </p:nvSpPr>
        <p:spPr>
          <a:xfrm>
            <a:off x="1825469" y="1763063"/>
            <a:ext cx="61115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3200" b="0" i="0" u="sng" strike="noStrike" kern="1200" cap="none" spc="0" normalizeH="0" baseline="0" noProof="0" dirty="0">
                <a:ln>
                  <a:noFill/>
                </a:ln>
                <a:solidFill>
                  <a:srgbClr val="FC762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rebuchet MS" panose="020B0603020202020204" pitchFamily="34" charset="0"/>
                <a:ea typeface="+mn-ea"/>
                <a:cs typeface="+mn-cs"/>
              </a:rPr>
              <a:t>http://hypechat.org</a:t>
            </a:r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0734AC70-96DE-0BB4-2072-9C4FD7CB82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61607" y="670437"/>
            <a:ext cx="1650172" cy="1650172"/>
          </a:xfrm>
          <a:prstGeom prst="rect">
            <a:avLst/>
          </a:prstGeom>
        </p:spPr>
      </p:pic>
      <p:pic>
        <p:nvPicPr>
          <p:cNvPr id="4" name="Kép 3" descr="A képen szöveg látható&#10;&#10;Automatikusan generált leírás">
            <a:extLst>
              <a:ext uri="{FF2B5EF4-FFF2-40B4-BE49-F238E27FC236}">
                <a16:creationId xmlns:a16="http://schemas.microsoft.com/office/drawing/2014/main" id="{C5135175-2915-A59A-0486-79AEF25191B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469" y="5481124"/>
            <a:ext cx="7905709" cy="119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75618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Kép 21" descr="A képen sötét látható&#10;&#10;Automatikusan generált leírás">
            <a:extLst>
              <a:ext uri="{FF2B5EF4-FFF2-40B4-BE49-F238E27FC236}">
                <a16:creationId xmlns:a16="http://schemas.microsoft.com/office/drawing/2014/main" id="{A071BC26-9379-B165-2735-0B355ECB050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3000"/>
                    </a14:imgEffect>
                    <a14:imgEffect>
                      <a14:brightnessContrast bright="-2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9743"/>
            <a:ext cx="12192000" cy="6858000"/>
          </a:xfrm>
          <a:prstGeom prst="rect">
            <a:avLst/>
          </a:prstGeom>
          <a:effectLst/>
        </p:spPr>
      </p:pic>
      <p:sp>
        <p:nvSpPr>
          <p:cNvPr id="6" name="Cím 1">
            <a:extLst>
              <a:ext uri="{FF2B5EF4-FFF2-40B4-BE49-F238E27FC236}">
                <a16:creationId xmlns:a16="http://schemas.microsoft.com/office/drawing/2014/main" id="{5C065C48-EC41-EE96-E8E6-F3E17BE9C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714" y="1204948"/>
            <a:ext cx="8534401" cy="707886"/>
          </a:xfrm>
          <a:noFill/>
          <a:effectLst/>
        </p:spPr>
        <p:txBody>
          <a:bodyPr vert="horz" wrap="square" lIns="91440" tIns="45720" rIns="91440" bIns="45720" rtlCol="0" anchor="b">
            <a:spAutoFit/>
          </a:bodyPr>
          <a:lstStyle/>
          <a:p>
            <a:pPr>
              <a:spcBef>
                <a:spcPts val="0"/>
              </a:spcBef>
            </a:pPr>
            <a:r>
              <a:rPr lang="hu-HU" sz="4000" b="1" dirty="0">
                <a:ln>
                  <a:noFill/>
                </a:ln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+mn-ea"/>
                <a:cs typeface="+mn-cs"/>
              </a:rPr>
              <a:t>Mi volt a célunk</a:t>
            </a:r>
            <a:r>
              <a:rPr lang="en-US" sz="4000" b="1" dirty="0">
                <a:ln>
                  <a:noFill/>
                </a:ln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+mn-ea"/>
                <a:cs typeface="+mn-cs"/>
              </a:rPr>
              <a:t>?</a:t>
            </a:r>
            <a:endParaRPr lang="hu-HU" sz="4000" b="1" dirty="0">
              <a:ln>
                <a:noFill/>
              </a:ln>
              <a:solidFill>
                <a:srgbClr val="F09A3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  <a:ea typeface="+mn-ea"/>
              <a:cs typeface="+mn-cs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D7AD3E75-A50B-A1F3-DF46-4FD1494AA0D0}"/>
              </a:ext>
            </a:extLst>
          </p:cNvPr>
          <p:cNvSpPr txBox="1"/>
          <p:nvPr/>
        </p:nvSpPr>
        <p:spPr>
          <a:xfrm>
            <a:off x="1154228" y="2045802"/>
            <a:ext cx="6255457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hu-HU" sz="2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Webes </a:t>
            </a:r>
            <a:r>
              <a:rPr lang="hu-HU" sz="2800" b="1" i="0" u="sng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felületet</a:t>
            </a:r>
            <a:endParaRPr lang="hu-HU" sz="2800" b="0" i="0" u="sng" strike="noStrike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/>
            </a:endParaRP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V</a:t>
            </a:r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alós idejű </a:t>
            </a:r>
            <a:r>
              <a:rPr lang="hu-HU" sz="2400" b="1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chatelés</a:t>
            </a:r>
            <a:r>
              <a:rPr lang="hu-HU" sz="2400" b="1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:</a:t>
            </a:r>
            <a:endParaRPr lang="hu-HU" sz="2400" b="0" i="0" u="none" strike="noStrike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/>
            </a:endParaRPr>
          </a:p>
          <a:p>
            <a:pPr marL="1616075" lvl="2" indent="-452438">
              <a:spcAft>
                <a:spcPts val="600"/>
              </a:spcAft>
              <a:buFontTx/>
              <a:buChar char="→"/>
            </a:pPr>
            <a:r>
              <a:rPr lang="hu-HU" sz="2400" b="1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csoportban</a:t>
            </a:r>
            <a:endParaRPr lang="hu-HU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/>
            </a:endParaRPr>
          </a:p>
          <a:p>
            <a:pPr marL="1616075" lvl="2" indent="-452438">
              <a:spcAft>
                <a:spcPts val="4200"/>
              </a:spcAft>
              <a:buFontTx/>
              <a:buChar char="→"/>
            </a:pPr>
            <a:r>
              <a:rPr lang="hu-HU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b</a:t>
            </a:r>
            <a:r>
              <a:rPr lang="en-US" sz="2400" b="1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arát</a:t>
            </a:r>
            <a:r>
              <a:rPr lang="hu-HU" sz="2400" b="1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tal</a:t>
            </a:r>
            <a:r>
              <a:rPr lang="hu-HU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hu-H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vagy</a:t>
            </a:r>
            <a:r>
              <a:rPr lang="hu-HU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hu-HU" sz="2400" b="1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kontakttal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endParaRPr lang="hu-HU" sz="2400" b="0" i="0" u="none" strike="noStrike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/>
            </a:endParaRP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S</a:t>
            </a:r>
            <a:r>
              <a:rPr lang="hu-HU" sz="2400" b="1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zemélyre szabott </a:t>
            </a:r>
            <a:r>
              <a:rPr lang="hu-HU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m</a:t>
            </a:r>
            <a:r>
              <a:rPr lang="en-US" sz="2400" b="1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egjelenés</a:t>
            </a:r>
            <a:r>
              <a:rPr lang="hu-HU" sz="2400" b="1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:</a:t>
            </a:r>
            <a:endParaRPr lang="hu-HU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/>
            </a:endParaRPr>
          </a:p>
          <a:p>
            <a:pPr marL="1616075" lvl="2" indent="-452438">
              <a:spcAft>
                <a:spcPts val="600"/>
              </a:spcAft>
              <a:buFontTx/>
              <a:buChar char="→"/>
            </a:pPr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felhasználók saját igényük szerint </a:t>
            </a:r>
            <a:r>
              <a:rPr lang="en-US" sz="2400" b="1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választhatnak</a:t>
            </a:r>
            <a:endParaRPr lang="hu-HU" sz="2400" b="1" i="0" u="none" strike="noStrike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/>
            </a:endParaRPr>
          </a:p>
        </p:txBody>
      </p:sp>
      <p:pic>
        <p:nvPicPr>
          <p:cNvPr id="8" name="Picture 6" descr="Phone Chat PNG Transparent Images Free Download | Vector Files | Pngtree">
            <a:extLst>
              <a:ext uri="{FF2B5EF4-FFF2-40B4-BE49-F238E27FC236}">
                <a16:creationId xmlns:a16="http://schemas.microsoft.com/office/drawing/2014/main" id="{9B815046-A34B-1A6B-DC38-7A483611154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50" t="7861" r="9342" b="13643"/>
          <a:stretch/>
        </p:blipFill>
        <p:spPr bwMode="auto">
          <a:xfrm>
            <a:off x="7261086" y="1071979"/>
            <a:ext cx="4324020" cy="4636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Kép 9" descr="A képen szöveg látható&#10;&#10;Automatikusan generált leírás">
            <a:extLst>
              <a:ext uri="{FF2B5EF4-FFF2-40B4-BE49-F238E27FC236}">
                <a16:creationId xmlns:a16="http://schemas.microsoft.com/office/drawing/2014/main" id="{023C940F-222E-BE35-D3A3-AC06A64D71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4499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Szele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1_Szele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3.xml><?xml version="1.0" encoding="utf-8"?>
<a:theme xmlns:a="http://schemas.openxmlformats.org/drawingml/2006/main" name="2_Szele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4.xml><?xml version="1.0" encoding="utf-8"?>
<a:theme xmlns:a="http://schemas.openxmlformats.org/drawingml/2006/main" name="4_Szele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5.xml><?xml version="1.0" encoding="utf-8"?>
<a:theme xmlns:a="http://schemas.openxmlformats.org/drawingml/2006/main" name="5_Szele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</TotalTime>
  <Words>217</Words>
  <Application>Microsoft Office PowerPoint</Application>
  <PresentationFormat>Szélesvásznú</PresentationFormat>
  <Paragraphs>63</Paragraphs>
  <Slides>16</Slides>
  <Notes>0</Notes>
  <HiddenSlides>0</HiddenSlides>
  <MMClips>5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5</vt:i4>
      </vt:variant>
      <vt:variant>
        <vt:lpstr>Diacímek</vt:lpstr>
      </vt:variant>
      <vt:variant>
        <vt:i4>16</vt:i4>
      </vt:variant>
    </vt:vector>
  </HeadingPairs>
  <TitlesOfParts>
    <vt:vector size="26" baseType="lpstr">
      <vt:lpstr>Arial</vt:lpstr>
      <vt:lpstr>Century Gothic</vt:lpstr>
      <vt:lpstr>Roboto</vt:lpstr>
      <vt:lpstr>Trebuchet MS</vt:lpstr>
      <vt:lpstr>Wingdings 3</vt:lpstr>
      <vt:lpstr>Szelet</vt:lpstr>
      <vt:lpstr>1_Szelet</vt:lpstr>
      <vt:lpstr>2_Szelet</vt:lpstr>
      <vt:lpstr>4_Szelet</vt:lpstr>
      <vt:lpstr>5_Szelet</vt:lpstr>
      <vt:lpstr>Dusza workshop 2022-23 kapos</vt:lpstr>
      <vt:lpstr>CSAPAT</vt:lpstr>
      <vt:lpstr>PowerPoint-bemutató</vt:lpstr>
      <vt:lpstr>PowerPoint-bemutató</vt:lpstr>
      <vt:lpstr>PowerPoint-bemutató</vt:lpstr>
      <vt:lpstr>PowerPoint-bemutató</vt:lpstr>
      <vt:lpstr>PowerPoint-bemutató</vt:lpstr>
      <vt:lpstr>Bemutatkozik: a</vt:lpstr>
      <vt:lpstr>Mi volt a célunk?</vt:lpstr>
      <vt:lpstr>CSAPATON BELÜLI MUNKAMEGOSZTÁS</vt:lpstr>
      <vt:lpstr>Technology stack</vt:lpstr>
      <vt:lpstr>PowerPoint-bemutató</vt:lpstr>
      <vt:lpstr>Személyes meeting MENtorunkkal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admin</dc:creator>
  <cp:lastModifiedBy>magyarcs@sulid.hu</cp:lastModifiedBy>
  <cp:revision>56</cp:revision>
  <dcterms:created xsi:type="dcterms:W3CDTF">2023-02-27T07:19:01Z</dcterms:created>
  <dcterms:modified xsi:type="dcterms:W3CDTF">2023-03-07T18:34:22Z</dcterms:modified>
</cp:coreProperties>
</file>

<file path=docProps/thumbnail.jpeg>
</file>